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9" r:id="rId12"/>
    <p:sldId id="271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RACLOUGH David" initials="DBar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795" autoAdjust="0"/>
  </p:normalViewPr>
  <p:slideViewPr>
    <p:cSldViewPr>
      <p:cViewPr varScale="1">
        <p:scale>
          <a:sx n="96" d="100"/>
          <a:sy n="96" d="100"/>
        </p:scale>
        <p:origin x="-8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FEFC4-8E71-4A22-81AF-EB53BEBE4C2B}" type="datetimeFigureOut">
              <a:rPr lang="en-GB" smtClean="0"/>
              <a:t>17/09/2015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4196E-12D8-4276-A2AF-25A9BD223D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445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Check matrix…: </a:t>
            </a:r>
            <a:r>
              <a:rPr lang="en-GB" dirty="0" smtClean="0"/>
              <a:t>Show the National Accounts matrix</a:t>
            </a:r>
          </a:p>
          <a:p>
            <a:endParaRPr lang="en-GB" dirty="0" smtClean="0"/>
          </a:p>
          <a:p>
            <a:r>
              <a:rPr lang="en-GB" b="1" dirty="0" smtClean="0"/>
              <a:t>Develop mappings: </a:t>
            </a:r>
            <a:r>
              <a:rPr lang="en-GB" dirty="0" smtClean="0"/>
              <a:t>Mention SDMX </a:t>
            </a:r>
            <a:r>
              <a:rPr lang="en-GB" dirty="0" err="1" smtClean="0"/>
              <a:t>StructureSets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4196E-12D8-4276-A2AF-25A9BD223D0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69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4196E-12D8-4276-A2AF-25A9BD223D0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011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7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34B863-424F-46C3-9AC6-4F1071016737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95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853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126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87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782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36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628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119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005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00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972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494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AEE33-3E07-45CB-9A0D-0125ACE13E34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FFCC7-491C-4116-8433-D7572B9E8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78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.SURANYI@ec.europa.e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wmf"/><Relationship Id="rId4" Type="http://schemas.openxmlformats.org/officeDocument/2006/relationships/hyperlink" Target="mailto:David.Barraclough@oecd.or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8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SDMX Implementation Checklist to Manage </a:t>
            </a:r>
            <a:r>
              <a:rPr lang="en-GB" dirty="0"/>
              <a:t>a SDMX </a:t>
            </a:r>
            <a:r>
              <a:rPr lang="en-GB" dirty="0" smtClean="0"/>
              <a:t>Project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83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94" name="Straight Arrow Connector 93"/>
          <p:cNvCxnSpPr/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5162707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2: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162707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Test exchange systems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162707" y="2204864"/>
            <a:ext cx="1008112" cy="72008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Compile issue log.  Consult with TWG for technical issues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162707" y="3068960"/>
            <a:ext cx="1008112" cy="4320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Review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938571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matrix contents matches COG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938571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artefacts in registry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938571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 mappings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938571" y="2924944"/>
            <a:ext cx="1008112" cy="72008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artefacts conform to technical standards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838477" y="378904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and usage guidelines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838476" y="450912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pilot review material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714435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data flows and architectures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714435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Decide which artefacts to reuse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714435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“core” artefacts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2714435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supporting artefacts 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714435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1: Content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2" name="Straight Arrow Connector 101"/>
          <p:cNvCxnSpPr>
            <a:stCxn id="78" idx="2"/>
            <a:endCxn id="95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3" name="Straight Arrow Connector 102"/>
          <p:cNvCxnSpPr>
            <a:stCxn id="95" idx="2"/>
            <a:endCxn id="96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7" name="Straight Arrow Connector 106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09" name="Rectangle 108"/>
          <p:cNvSpPr/>
          <p:nvPr/>
        </p:nvSpPr>
        <p:spPr>
          <a:xfrm>
            <a:off x="1490299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training for team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490299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roadmap and work breakdown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1490299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 platform and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1490299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project templates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1490299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 pilot phase details and participants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14" name="Straight Arrow Connector 113"/>
          <p:cNvCxnSpPr>
            <a:stCxn id="109" idx="2"/>
            <a:endCxn id="110" idx="0"/>
          </p:cNvCxnSpPr>
          <p:nvPr/>
        </p:nvCxnSpPr>
        <p:spPr>
          <a:xfrm>
            <a:off x="1994355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5" name="Straight Arrow Connector 114"/>
          <p:cNvCxnSpPr>
            <a:stCxn id="110" idx="2"/>
            <a:endCxn id="111" idx="0"/>
          </p:cNvCxnSpPr>
          <p:nvPr/>
        </p:nvCxnSpPr>
        <p:spPr>
          <a:xfrm>
            <a:off x="1994355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6" name="Straight Arrow Connector 115"/>
          <p:cNvCxnSpPr>
            <a:stCxn id="111" idx="2"/>
            <a:endCxn id="112" idx="0"/>
          </p:cNvCxnSpPr>
          <p:nvPr/>
        </p:nvCxnSpPr>
        <p:spPr>
          <a:xfrm>
            <a:off x="1994355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7" name="Straight Arrow Connector 116"/>
          <p:cNvCxnSpPr>
            <a:stCxn id="112" idx="2"/>
            <a:endCxn id="113" idx="0"/>
          </p:cNvCxnSpPr>
          <p:nvPr/>
        </p:nvCxnSpPr>
        <p:spPr>
          <a:xfrm>
            <a:off x="1994355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8" name="Straight Arrow Connector 117"/>
          <p:cNvCxnSpPr>
            <a:stCxn id="73" idx="2"/>
            <a:endCxn id="74" idx="0"/>
          </p:cNvCxnSpPr>
          <p:nvPr/>
        </p:nvCxnSpPr>
        <p:spPr>
          <a:xfrm>
            <a:off x="3218491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9" name="Straight Arrow Connector 118"/>
          <p:cNvCxnSpPr>
            <a:stCxn id="74" idx="2"/>
            <a:endCxn id="75" idx="0"/>
          </p:cNvCxnSpPr>
          <p:nvPr/>
        </p:nvCxnSpPr>
        <p:spPr>
          <a:xfrm>
            <a:off x="3218491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20" name="Straight Arrow Connector 119"/>
          <p:cNvCxnSpPr>
            <a:stCxn id="75" idx="2"/>
            <a:endCxn id="76" idx="0"/>
          </p:cNvCxnSpPr>
          <p:nvPr/>
        </p:nvCxnSpPr>
        <p:spPr>
          <a:xfrm>
            <a:off x="3218491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21" name="Straight Arrow Connector 120"/>
          <p:cNvCxnSpPr>
            <a:stCxn id="76" idx="2"/>
            <a:endCxn id="77" idx="0"/>
          </p:cNvCxnSpPr>
          <p:nvPr/>
        </p:nvCxnSpPr>
        <p:spPr>
          <a:xfrm>
            <a:off x="3218491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22" name="Straight Arrow Connector 121"/>
          <p:cNvCxnSpPr>
            <a:stCxn id="67" idx="2"/>
            <a:endCxn id="68" idx="0"/>
          </p:cNvCxnSpPr>
          <p:nvPr/>
        </p:nvCxnSpPr>
        <p:spPr>
          <a:xfrm>
            <a:off x="4442627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3" name="Straight Arrow Connector 122"/>
          <p:cNvCxnSpPr>
            <a:stCxn id="68" idx="2"/>
            <a:endCxn id="69" idx="0"/>
          </p:cNvCxnSpPr>
          <p:nvPr/>
        </p:nvCxnSpPr>
        <p:spPr>
          <a:xfrm>
            <a:off x="4442627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4" name="Straight Arrow Connector 123"/>
          <p:cNvCxnSpPr>
            <a:stCxn id="69" idx="2"/>
            <a:endCxn id="70" idx="0"/>
          </p:cNvCxnSpPr>
          <p:nvPr/>
        </p:nvCxnSpPr>
        <p:spPr>
          <a:xfrm>
            <a:off x="4442627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5" name="Straight Arrow Connector 124"/>
          <p:cNvCxnSpPr>
            <a:stCxn id="70" idx="2"/>
            <a:endCxn id="71" idx="0"/>
          </p:cNvCxnSpPr>
          <p:nvPr/>
        </p:nvCxnSpPr>
        <p:spPr>
          <a:xfrm flipH="1">
            <a:off x="4436204" y="3645024"/>
            <a:ext cx="6423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6" name="Straight Arrow Connector 125"/>
          <p:cNvCxnSpPr>
            <a:stCxn id="71" idx="2"/>
            <a:endCxn id="72" idx="0"/>
          </p:cNvCxnSpPr>
          <p:nvPr/>
        </p:nvCxnSpPr>
        <p:spPr>
          <a:xfrm flipH="1">
            <a:off x="4436203" y="4365104"/>
            <a:ext cx="1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7" name="Straight Arrow Connector 126"/>
          <p:cNvCxnSpPr>
            <a:stCxn id="63" idx="2"/>
            <a:endCxn id="64" idx="0"/>
          </p:cNvCxnSpPr>
          <p:nvPr/>
        </p:nvCxnSpPr>
        <p:spPr>
          <a:xfrm>
            <a:off x="5666763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28" name="Straight Arrow Connector 127"/>
          <p:cNvCxnSpPr>
            <a:stCxn id="64" idx="2"/>
            <a:endCxn id="65" idx="0"/>
          </p:cNvCxnSpPr>
          <p:nvPr/>
        </p:nvCxnSpPr>
        <p:spPr>
          <a:xfrm>
            <a:off x="5666763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29" name="Straight Arrow Connector 128"/>
          <p:cNvCxnSpPr>
            <a:stCxn id="65" idx="2"/>
            <a:endCxn id="66" idx="0"/>
          </p:cNvCxnSpPr>
          <p:nvPr/>
        </p:nvCxnSpPr>
        <p:spPr>
          <a:xfrm>
            <a:off x="5666763" y="2924944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30" name="Rectangle 129"/>
          <p:cNvSpPr/>
          <p:nvPr/>
        </p:nvSpPr>
        <p:spPr>
          <a:xfrm>
            <a:off x="6458851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Publish artefacts in production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458851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Publish maintenance and information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458851" y="2210976"/>
            <a:ext cx="1008112" cy="71396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Switch from project governance to maintenance agreement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6458851" y="3075072"/>
            <a:ext cx="1008112" cy="71396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 support and training to </a:t>
            </a:r>
            <a:r>
              <a:rPr lang="en-GB" sz="9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implementors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" name="Straight Arrow Connector 2"/>
          <p:cNvCxnSpPr>
            <a:stCxn id="130" idx="2"/>
            <a:endCxn id="131" idx="0"/>
          </p:cNvCxnSpPr>
          <p:nvPr/>
        </p:nvCxnSpPr>
        <p:spPr>
          <a:xfrm>
            <a:off x="6962907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5" name="Straight Arrow Connector 4"/>
          <p:cNvCxnSpPr>
            <a:stCxn id="131" idx="2"/>
            <a:endCxn id="132" idx="0"/>
          </p:cNvCxnSpPr>
          <p:nvPr/>
        </p:nvCxnSpPr>
        <p:spPr>
          <a:xfrm>
            <a:off x="6962907" y="2060848"/>
            <a:ext cx="0" cy="1501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8" name="Straight Arrow Connector 7"/>
          <p:cNvCxnSpPr>
            <a:stCxn id="132" idx="2"/>
            <a:endCxn id="133" idx="0"/>
          </p:cNvCxnSpPr>
          <p:nvPr/>
        </p:nvCxnSpPr>
        <p:spPr>
          <a:xfrm>
            <a:off x="6962907" y="2924944"/>
            <a:ext cx="0" cy="1501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79" name="Rectangle 78"/>
          <p:cNvSpPr/>
          <p:nvPr/>
        </p:nvSpPr>
        <p:spPr>
          <a:xfrm>
            <a:off x="7827003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Gather evaluation inputs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827003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Conduct project evaluation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827003" y="2210976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 the evaluation actions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7827003" y="2939440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 feedback to the SDMX SWG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" name="Straight Arrow Connector 3"/>
          <p:cNvCxnSpPr>
            <a:stCxn id="79" idx="2"/>
            <a:endCxn id="80" idx="0"/>
          </p:cNvCxnSpPr>
          <p:nvPr/>
        </p:nvCxnSpPr>
        <p:spPr>
          <a:xfrm>
            <a:off x="8331059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9" name="Straight Arrow Connector 8"/>
          <p:cNvCxnSpPr>
            <a:stCxn id="80" idx="2"/>
            <a:endCxn id="81" idx="0"/>
          </p:cNvCxnSpPr>
          <p:nvPr/>
        </p:nvCxnSpPr>
        <p:spPr>
          <a:xfrm>
            <a:off x="8331059" y="2060848"/>
            <a:ext cx="0" cy="1501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3" name="Straight Arrow Connector 22"/>
          <p:cNvCxnSpPr>
            <a:stCxn id="81" idx="2"/>
            <a:endCxn id="82" idx="0"/>
          </p:cNvCxnSpPr>
          <p:nvPr/>
        </p:nvCxnSpPr>
        <p:spPr>
          <a:xfrm>
            <a:off x="8331059" y="2787040"/>
            <a:ext cx="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pic>
        <p:nvPicPr>
          <p:cNvPr id="4098" name="Picture 2" descr="http://icons.iconarchive.com/icons/icons8/ios7/512/Business-Multiple-Inputs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033" y="3905064"/>
            <a:ext cx="1576164" cy="157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dn.teachhub.com/sites/default/files/styles/large/public/smiley%20face%20optio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62" y="3861859"/>
            <a:ext cx="240026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reportv.com/imgsite/consultingimplementing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320" y="3933056"/>
            <a:ext cx="2073589" cy="184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givingfeedback.org/wp-content/uploads/2011/09/Third-Sigma-Ad-Ima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683" y="3815253"/>
            <a:ext cx="2140989" cy="206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53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7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8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500"/>
                            </p:stCondLst>
                            <p:childTnLst>
                              <p:par>
                                <p:cTn id="30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0" grpId="0" animBg="1"/>
      <p:bldP spid="131" grpId="0" animBg="1"/>
      <p:bldP spid="132" grpId="0" animBg="1"/>
      <p:bldP spid="133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 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Using the checklist can:</a:t>
            </a:r>
          </a:p>
          <a:p>
            <a:pPr lvl="1"/>
            <a:r>
              <a:rPr lang="en-GB" dirty="0" smtClean="0"/>
              <a:t>Save you time in deciding how to structure the project</a:t>
            </a:r>
          </a:p>
          <a:p>
            <a:pPr lvl="1"/>
            <a:r>
              <a:rPr lang="en-GB" dirty="0" smtClean="0"/>
              <a:t>Prevent unneeded work and backtracking by ensuring that the project is approached in the correct order, </a:t>
            </a:r>
          </a:p>
          <a:p>
            <a:pPr lvl="1"/>
            <a:r>
              <a:rPr lang="en-GB" dirty="0" smtClean="0"/>
              <a:t>Help to get the right people on board at the right time</a:t>
            </a:r>
          </a:p>
          <a:p>
            <a:pPr lvl="1"/>
            <a:r>
              <a:rPr lang="en-GB" dirty="0" smtClean="0"/>
              <a:t>Indicate which documents and material to consult for the best outcome</a:t>
            </a:r>
          </a:p>
          <a:p>
            <a:r>
              <a:rPr lang="en-GB" dirty="0" smtClean="0"/>
              <a:t>Not a methodology, based on lessons learned</a:t>
            </a:r>
          </a:p>
          <a:p>
            <a:pPr lvl="1"/>
            <a:r>
              <a:rPr lang="en-GB" dirty="0" smtClean="0"/>
              <a:t>(ok, also a bit of project management methodology)</a:t>
            </a:r>
            <a:endParaRPr lang="en-GB" dirty="0" smtClean="0"/>
          </a:p>
          <a:p>
            <a:r>
              <a:rPr lang="en-GB" dirty="0" smtClean="0"/>
              <a:t>Remember!   The checklist is a guideline only and should be adapted</a:t>
            </a:r>
          </a:p>
          <a:p>
            <a:r>
              <a:rPr lang="en-GB" dirty="0" smtClean="0"/>
              <a:t>The checklist is in “draft” status; the SDMX SWG welcomes feedback on it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63022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95288" y="1628776"/>
            <a:ext cx="8280400" cy="1346653"/>
          </a:xfrm>
        </p:spPr>
        <p:txBody>
          <a:bodyPr/>
          <a:lstStyle/>
          <a:p>
            <a:pPr marL="0" algn="ctr" eaLnBrk="1" hangingPunct="1">
              <a:lnSpc>
                <a:spcPct val="95000"/>
              </a:lnSpc>
              <a:spcBef>
                <a:spcPct val="80000"/>
              </a:spcBef>
            </a:pPr>
            <a:r>
              <a:rPr lang="en-GB" sz="2800" dirty="0" smtClean="0"/>
              <a:t>Thank you!</a:t>
            </a:r>
            <a:br>
              <a:rPr lang="en-GB" sz="2800" dirty="0" smtClean="0"/>
            </a:br>
            <a:r>
              <a:rPr lang="en-GB" sz="2800" dirty="0"/>
              <a:t/>
            </a:r>
            <a:br>
              <a:rPr lang="en-GB" sz="2800" dirty="0"/>
            </a:br>
            <a:r>
              <a:rPr lang="en-GB" sz="2800" dirty="0" smtClean="0"/>
              <a:t>Questions</a:t>
            </a:r>
            <a:r>
              <a:rPr lang="en-GB" sz="2800" dirty="0" smtClean="0"/>
              <a:t>?</a:t>
            </a:r>
            <a:endParaRPr lang="fr-FR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38629" y="4581128"/>
            <a:ext cx="5768521" cy="1170863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altLang="en-US" sz="1800" dirty="0" smtClean="0">
                <a:solidFill>
                  <a:srgbClr val="4D4D4D"/>
                </a:solidFill>
                <a:hlinkClick r:id="rId3"/>
              </a:rPr>
              <a:t>Daniel.SURANYI@ec.europa.eu</a:t>
            </a:r>
            <a:endParaRPr lang="en-US" altLang="en-US" sz="1800" dirty="0" smtClean="0">
              <a:solidFill>
                <a:srgbClr val="4D4D4D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en-US" sz="1800" dirty="0" smtClean="0">
              <a:solidFill>
                <a:srgbClr val="4D4D4D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en-US" sz="1800" dirty="0" smtClean="0">
                <a:solidFill>
                  <a:srgbClr val="4D4D4D"/>
                </a:solidFill>
                <a:hlinkClick r:id="rId4"/>
              </a:rPr>
              <a:t>David.Barraclough@oecd.org</a:t>
            </a:r>
            <a:endParaRPr lang="en-US" altLang="en-US" sz="1800" dirty="0" smtClean="0">
              <a:solidFill>
                <a:srgbClr val="4D4D4D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en-US" sz="1800" dirty="0" smtClean="0">
              <a:solidFill>
                <a:srgbClr val="4D4D4D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en-US" sz="1800" dirty="0">
              <a:solidFill>
                <a:srgbClr val="4D4D4D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663825" y="6094112"/>
            <a:ext cx="3743325" cy="46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0000"/>
              </a:lnSpc>
              <a:spcBef>
                <a:spcPct val="20000"/>
              </a:spcBef>
              <a:defRPr/>
            </a:pPr>
            <a:r>
              <a:rPr lang="en-GB" sz="1800" kern="0" dirty="0" smtClean="0">
                <a:solidFill>
                  <a:schemeClr val="bg1"/>
                </a:solidFill>
                <a:latin typeface="Arial"/>
                <a:ea typeface="ＭＳ Ｐゴシック"/>
                <a:cs typeface="+mn-cs"/>
              </a:rPr>
              <a:t>SDMX Basics</a:t>
            </a:r>
            <a:endParaRPr lang="en-GB" sz="3000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5" name="Picture 2" descr="C:\Users\fabien.jacquet\AppData\Local\Microsoft\Windows\Temporary Internet Files\Content.IE5\2GLS50M7\MC9004344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7387" y="2268187"/>
            <a:ext cx="2154712" cy="222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43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noFill/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490299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training for team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490299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roadmap and work breakdown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90299" y="220486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 platform and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490299" y="292494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project templates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490299" y="364502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 pilot phase details and participants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714435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data flows and architectures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714435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Decide which artefacts to reuse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714435" y="220486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new “core” artefacts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714435" y="292494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supporting artefacts 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714435" y="364502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1: Content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938571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matrix contents matches COG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938571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artefacts in registry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938571" y="220486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 mappings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938571" y="2924944"/>
            <a:ext cx="1008112" cy="72008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artefacts conform to technical standards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838477" y="3789040"/>
            <a:ext cx="1195453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and usage guidelines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38476" y="4509120"/>
            <a:ext cx="1195453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pilot review material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162707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2: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162707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Test exchange systems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162707" y="2204864"/>
            <a:ext cx="1008112" cy="72008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Compile issue log.  Consult with TWG for technical issues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162707" y="3068960"/>
            <a:ext cx="1008112" cy="43204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Review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458851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Publish artefacts in production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58851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Publish maintenance and information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458851" y="2210976"/>
            <a:ext cx="1008112" cy="71396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Switch from project governance to maintenance agreement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6473082" y="3068960"/>
            <a:ext cx="1008112" cy="71396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 support and training to </a:t>
            </a:r>
            <a:r>
              <a:rPr lang="en-GB" sz="9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implementors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827003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Gather evaluation inputs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827003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Conduct project evaluation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827003" y="2210976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 the evaluation actions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827003" y="2939440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 feedback to the SWG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87" name="Straight Arrow Connector 86"/>
          <p:cNvCxnSpPr>
            <a:stCxn id="79" idx="2"/>
            <a:endCxn id="80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80" idx="2"/>
            <a:endCxn id="81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endCxn id="79" idx="0"/>
          </p:cNvCxnSpPr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235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A guideline to help approach a project in the right order for the best quality outcome</a:t>
            </a:r>
          </a:p>
          <a:p>
            <a:r>
              <a:rPr lang="en-GB" dirty="0" smtClean="0"/>
              <a:t>Not meant to be prescriptive.  It is a guideline that should be customised</a:t>
            </a:r>
          </a:p>
          <a:p>
            <a:r>
              <a:rPr lang="en-GB" dirty="0" smtClean="0"/>
              <a:t>Compiled </a:t>
            </a:r>
            <a:r>
              <a:rPr lang="en-GB" dirty="0" smtClean="0"/>
              <a:t>from:</a:t>
            </a:r>
          </a:p>
          <a:p>
            <a:pPr lvl="1"/>
            <a:r>
              <a:rPr lang="en-GB" dirty="0" smtClean="0"/>
              <a:t>what has worked in SDMX implementations</a:t>
            </a:r>
          </a:p>
          <a:p>
            <a:pPr lvl="1"/>
            <a:r>
              <a:rPr lang="en-GB" dirty="0" smtClean="0"/>
              <a:t>project management best practices </a:t>
            </a:r>
          </a:p>
          <a:p>
            <a:r>
              <a:rPr lang="en-GB" dirty="0" smtClean="0"/>
              <a:t>Project milestones are at the end of each “stage”</a:t>
            </a:r>
          </a:p>
        </p:txBody>
      </p:sp>
    </p:spTree>
    <p:extLst>
      <p:ext uri="{BB962C8B-B14F-4D97-AF65-F5344CB8AC3E}">
        <p14:creationId xmlns:p14="http://schemas.microsoft.com/office/powerpoint/2010/main" val="404761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Top-level stages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Used GSBPM v5.0 at high-level to check gaps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SDMX implementation checklist stages</a:t>
            </a:r>
            <a:endParaRPr lang="en-GB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3999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251520" y="4077072"/>
            <a:ext cx="1069534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1" name="Straight Arrow Connector 30"/>
          <p:cNvCxnSpPr>
            <a:stCxn id="30" idx="3"/>
          </p:cNvCxnSpPr>
          <p:nvPr/>
        </p:nvCxnSpPr>
        <p:spPr>
          <a:xfrm>
            <a:off x="1321054" y="432910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>
          <a:xfrm>
            <a:off x="1490299" y="4077072"/>
            <a:ext cx="1069534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2456109" y="4329100"/>
            <a:ext cx="4637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34" name="Rectangle 33"/>
          <p:cNvSpPr/>
          <p:nvPr/>
        </p:nvSpPr>
        <p:spPr>
          <a:xfrm>
            <a:off x="2714435" y="4077072"/>
            <a:ext cx="1069534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3680245" y="4329100"/>
            <a:ext cx="4637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36" name="Rectangle 35"/>
          <p:cNvSpPr/>
          <p:nvPr/>
        </p:nvSpPr>
        <p:spPr>
          <a:xfrm>
            <a:off x="3938571" y="4077072"/>
            <a:ext cx="1069534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904381" y="4329100"/>
            <a:ext cx="4637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38" name="Rectangle 37"/>
          <p:cNvSpPr/>
          <p:nvPr/>
        </p:nvSpPr>
        <p:spPr>
          <a:xfrm>
            <a:off x="5162707" y="4077072"/>
            <a:ext cx="1069534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143160" y="4329100"/>
            <a:ext cx="4637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>
          <a:xfrm>
            <a:off x="6352604" y="4078205"/>
            <a:ext cx="1247789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7511312" y="4329100"/>
            <a:ext cx="4637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42" name="Rectangle 41"/>
          <p:cNvSpPr/>
          <p:nvPr/>
        </p:nvSpPr>
        <p:spPr>
          <a:xfrm>
            <a:off x="7720756" y="4078205"/>
            <a:ext cx="1247789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33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://i0.wp.com/iconslinger.com/wp-content/uploads/2014/02/stakeholders-meeting.png?resize=576%2C3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813" y="3927316"/>
            <a:ext cx="2921531" cy="157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 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** 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** 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" name="Straight Arrow Connector 2"/>
          <p:cNvCxnSpPr>
            <a:stCxn id="24" idx="2"/>
            <a:endCxn id="25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6" name="Straight Arrow Connector 5"/>
          <p:cNvCxnSpPr>
            <a:stCxn id="25" idx="2"/>
            <a:endCxn id="26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68" name="Straight Arrow Connector 67"/>
          <p:cNvCxnSpPr>
            <a:stCxn id="7" idx="2"/>
            <a:endCxn id="24" idx="0"/>
          </p:cNvCxnSpPr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69" name="TextBox 68"/>
          <p:cNvSpPr txBox="1"/>
          <p:nvPr/>
        </p:nvSpPr>
        <p:spPr>
          <a:xfrm>
            <a:off x="1835695" y="5667260"/>
            <a:ext cx="69994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dirty="0" smtClean="0"/>
              <a:t>Check the SDMX Global Registry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Check SDMX Content-oriented Guidelines (COG)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Consult with SDMX Statistical Working Group (SWG)</a:t>
            </a:r>
            <a:endParaRPr lang="en-GB" dirty="0"/>
          </a:p>
        </p:txBody>
      </p:sp>
      <p:sp>
        <p:nvSpPr>
          <p:cNvPr id="70" name="TextBox 69"/>
          <p:cNvSpPr txBox="1"/>
          <p:nvPr/>
        </p:nvSpPr>
        <p:spPr>
          <a:xfrm>
            <a:off x="1835695" y="564942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Check the guidelines “Governance of Commonly Used SDMX Metadata Artefacts“</a:t>
            </a:r>
            <a:endParaRPr lang="en-GB" dirty="0"/>
          </a:p>
        </p:txBody>
      </p:sp>
      <p:pic>
        <p:nvPicPr>
          <p:cNvPr id="3076" name="Picture 4" descr="http://www.hypnosis.com.au/wp-content/uploads/2013/04/img_515942b695ba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001" y="4004733"/>
            <a:ext cx="1699697" cy="1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marketest.co.uk/images_v2/Marketest_Existing%20business_p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701" y="3904821"/>
            <a:ext cx="2318295" cy="173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acqnotes.com/Images/Stakeholder%20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306" y="4004733"/>
            <a:ext cx="2318899" cy="167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athlos6thgrade.weebly.com/uploads/8/3/7/7/8377872/192977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11" y="3488296"/>
            <a:ext cx="2030240" cy="197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ecaninexile.files.wordpress.com/2010/04/megaphon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501" y="3342675"/>
            <a:ext cx="1812153" cy="226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s://rw-media.s3.amazonaws.com/residential-offices/wp-content/blogs.dir/679/files/2014/08/repairs-and-maintenanc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326" y="1613101"/>
            <a:ext cx="2993490" cy="203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://cdn.grid.fotosearch.com/CSP/CSP103/k202119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53" y="3648675"/>
            <a:ext cx="2541278" cy="195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s://katepilman2012.files.wordpress.com/2012/09/images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65" y="3791695"/>
            <a:ext cx="1529251" cy="152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://cliparts.co/cliparts/6cp/oLo/6cpoLoxxi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336" y="3991744"/>
            <a:ext cx="1709023" cy="132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09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69" grpId="0"/>
      <p:bldP spid="69" grpId="1"/>
      <p:bldP spid="70" grpId="0"/>
      <p:bldP spid="7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/>
          <p:cNvCxnSpPr/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490299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training for team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490299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roadmap and work breakdown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90299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 platform and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490299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project templates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490299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 pilot phase details and participants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87" name="Straight Arrow Connector 86"/>
          <p:cNvCxnSpPr>
            <a:stCxn id="79" idx="2"/>
            <a:endCxn id="80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80" idx="2"/>
            <a:endCxn id="81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endCxn id="79" idx="0"/>
          </p:cNvCxnSpPr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27" idx="2"/>
            <a:endCxn id="33" idx="0"/>
          </p:cNvCxnSpPr>
          <p:nvPr/>
        </p:nvCxnSpPr>
        <p:spPr>
          <a:xfrm>
            <a:off x="1994355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3" name="Straight Arrow Connector 22"/>
          <p:cNvCxnSpPr>
            <a:stCxn id="33" idx="2"/>
            <a:endCxn id="34" idx="0"/>
          </p:cNvCxnSpPr>
          <p:nvPr/>
        </p:nvCxnSpPr>
        <p:spPr>
          <a:xfrm>
            <a:off x="1994355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43" name="Straight Arrow Connector 42"/>
          <p:cNvCxnSpPr>
            <a:stCxn id="34" idx="2"/>
            <a:endCxn id="35" idx="0"/>
          </p:cNvCxnSpPr>
          <p:nvPr/>
        </p:nvCxnSpPr>
        <p:spPr>
          <a:xfrm>
            <a:off x="1994355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97" name="Straight Arrow Connector 96"/>
          <p:cNvCxnSpPr>
            <a:stCxn id="35" idx="2"/>
            <a:endCxn id="36" idx="0"/>
          </p:cNvCxnSpPr>
          <p:nvPr/>
        </p:nvCxnSpPr>
        <p:spPr>
          <a:xfrm>
            <a:off x="1994355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98" name="Rectangle 97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</a:p>
        </p:txBody>
      </p:sp>
      <p:pic>
        <p:nvPicPr>
          <p:cNvPr id="10242" name="Picture 2" descr="http://adcharityplus.com/wp-content/uploads/2013/02/Google-Adword-Training-for-Charit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609" y="4055342"/>
            <a:ext cx="361950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777" y="3468351"/>
            <a:ext cx="3231111" cy="227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http://blogs.msdn.com/blogfiles/willy-peter_schaub/windowslivewriter/vusialstudioteamsystemcommunitublogaggre_a366/clipart_of_16433_smjpg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358" y="2621088"/>
            <a:ext cx="3221095" cy="241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https://gp1.wac.edgecastcdn.net/802892/production_public/Artist/1328190/image/Pilot_Project_1297893832_12978942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475" y="3806644"/>
            <a:ext cx="2522941" cy="182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AutoShape 11" descr="http://www.iconarchive.com/download/i87914/icons8/ios7/Data-Template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53" name="Picture 13" descr="https://cdn0.iconfinder.com/data/icons/seo-smart-pack/128/grey_new_seo-08-512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1" t="15450" r="5824" b="14301"/>
          <a:stretch/>
        </p:blipFill>
        <p:spPr bwMode="auto">
          <a:xfrm>
            <a:off x="5940152" y="3811150"/>
            <a:ext cx="2290908" cy="188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657" y="5097876"/>
            <a:ext cx="6093458" cy="1558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Right Arrow 108"/>
          <p:cNvSpPr/>
          <p:nvPr/>
        </p:nvSpPr>
        <p:spPr>
          <a:xfrm rot="2837504">
            <a:off x="2078208" y="3681028"/>
            <a:ext cx="3030499" cy="50405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24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3" grpId="0" animBg="1"/>
      <p:bldP spid="34" grpId="0" animBg="1"/>
      <p:bldP spid="35" grpId="0" animBg="1"/>
      <p:bldP spid="36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109" grpId="0" animBg="1"/>
      <p:bldP spid="10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714435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data flows and architectures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714435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Decide which artefacts to reuse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714435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 Design “core” artefacts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714435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 Design supporting artefacts 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714435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1: Content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87" name="Straight Arrow Connector 86"/>
          <p:cNvCxnSpPr>
            <a:stCxn id="79" idx="2"/>
            <a:endCxn id="80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80" idx="2"/>
            <a:endCxn id="81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endCxn id="79" idx="0"/>
          </p:cNvCxnSpPr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1490299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training for team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490299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roadmap and work breakdown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490299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 platform and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490299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project templates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490299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 pilot phase details and participants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68" name="Straight Arrow Connector 67"/>
          <p:cNvCxnSpPr>
            <a:stCxn id="63" idx="2"/>
            <a:endCxn id="64" idx="0"/>
          </p:cNvCxnSpPr>
          <p:nvPr/>
        </p:nvCxnSpPr>
        <p:spPr>
          <a:xfrm>
            <a:off x="1994355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69" name="Straight Arrow Connector 68"/>
          <p:cNvCxnSpPr>
            <a:stCxn id="64" idx="2"/>
            <a:endCxn id="65" idx="0"/>
          </p:cNvCxnSpPr>
          <p:nvPr/>
        </p:nvCxnSpPr>
        <p:spPr>
          <a:xfrm>
            <a:off x="1994355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0" name="Straight Arrow Connector 69"/>
          <p:cNvCxnSpPr>
            <a:stCxn id="65" idx="2"/>
            <a:endCxn id="66" idx="0"/>
          </p:cNvCxnSpPr>
          <p:nvPr/>
        </p:nvCxnSpPr>
        <p:spPr>
          <a:xfrm>
            <a:off x="1994355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71" name="Straight Arrow Connector 70"/>
          <p:cNvCxnSpPr>
            <a:stCxn id="66" idx="2"/>
            <a:endCxn id="67" idx="0"/>
          </p:cNvCxnSpPr>
          <p:nvPr/>
        </p:nvCxnSpPr>
        <p:spPr>
          <a:xfrm>
            <a:off x="1994355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3" name="Straight Arrow Connector 2"/>
          <p:cNvCxnSpPr>
            <a:stCxn id="37" idx="2"/>
            <a:endCxn id="38" idx="0"/>
          </p:cNvCxnSpPr>
          <p:nvPr/>
        </p:nvCxnSpPr>
        <p:spPr>
          <a:xfrm>
            <a:off x="3218491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5" name="Straight Arrow Connector 4"/>
          <p:cNvCxnSpPr>
            <a:stCxn id="38" idx="2"/>
            <a:endCxn id="39" idx="0"/>
          </p:cNvCxnSpPr>
          <p:nvPr/>
        </p:nvCxnSpPr>
        <p:spPr>
          <a:xfrm>
            <a:off x="3218491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8" name="Straight Arrow Connector 7"/>
          <p:cNvCxnSpPr>
            <a:stCxn id="39" idx="2"/>
            <a:endCxn id="40" idx="0"/>
          </p:cNvCxnSpPr>
          <p:nvPr/>
        </p:nvCxnSpPr>
        <p:spPr>
          <a:xfrm>
            <a:off x="3218491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>
            <a:stCxn id="40" idx="2"/>
            <a:endCxn id="41" idx="0"/>
          </p:cNvCxnSpPr>
          <p:nvPr/>
        </p:nvCxnSpPr>
        <p:spPr>
          <a:xfrm>
            <a:off x="3218491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sp>
        <p:nvSpPr>
          <p:cNvPr id="23" name="TextBox 22"/>
          <p:cNvSpPr txBox="1"/>
          <p:nvPr/>
        </p:nvSpPr>
        <p:spPr>
          <a:xfrm>
            <a:off x="1490299" y="4820959"/>
            <a:ext cx="3557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* Design principles covered in the presentation: </a:t>
            </a:r>
          </a:p>
          <a:p>
            <a:r>
              <a:rPr lang="en-GB" dirty="0" smtClean="0"/>
              <a:t>“</a:t>
            </a:r>
            <a:r>
              <a:rPr lang="en-GB" dirty="0"/>
              <a:t>How to model a statistical domain for data exchange in SDMX</a:t>
            </a:r>
            <a:r>
              <a:rPr lang="en-GB" dirty="0" smtClean="0"/>
              <a:t>”</a:t>
            </a:r>
            <a:endParaRPr lang="en-GB" dirty="0"/>
          </a:p>
        </p:txBody>
      </p:sp>
      <p:pic>
        <p:nvPicPr>
          <p:cNvPr id="9218" name="Picture 2" descr="http://www.amcoexpress.com/Images/World_Map_Social_Netwo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579" y="3885186"/>
            <a:ext cx="4932040" cy="176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blogs.msdn.com/blogfiles/willy-peter_schaub/WindowsLiveWriter/UNISAChatterOperatingSystemConceptsPart4_119EE/CLIPART_OF_13178_SM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375" y="4558544"/>
            <a:ext cx="1614001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images.clipartpanda.com/try-clipart-cartoon_weightlifter_struggling_with_barbell_0515-1103-1504-4317_SM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060" y="3539751"/>
            <a:ext cx="1849388" cy="167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www.bluerockwebsites.com/userfiles/image/ComponentIcons/cms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19"/>
          <a:stretch/>
        </p:blipFill>
        <p:spPr bwMode="auto">
          <a:xfrm>
            <a:off x="5364088" y="3870364"/>
            <a:ext cx="1333242" cy="121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5364088" y="2708920"/>
            <a:ext cx="35404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/>
              <a:t>Data Flows; Concept Scheme; DSDs; </a:t>
            </a:r>
            <a:r>
              <a:rPr lang="en-GB" sz="1400" dirty="0" err="1" smtClean="0"/>
              <a:t>Codelists</a:t>
            </a:r>
            <a:r>
              <a:rPr lang="en-GB" sz="1400" dirty="0" smtClean="0"/>
              <a:t>.</a:t>
            </a:r>
            <a:endParaRPr lang="en-GB" sz="1400" dirty="0" smtClean="0"/>
          </a:p>
        </p:txBody>
      </p:sp>
      <p:sp>
        <p:nvSpPr>
          <p:cNvPr id="95" name="Rectangle 94"/>
          <p:cNvSpPr/>
          <p:nvPr/>
        </p:nvSpPr>
        <p:spPr>
          <a:xfrm>
            <a:off x="5007127" y="6361583"/>
            <a:ext cx="42453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/>
              <a:t>Provision Agreements; Constraints; Category Schemes…</a:t>
            </a:r>
            <a:endParaRPr lang="en-GB" sz="1400" dirty="0" smtClean="0"/>
          </a:p>
        </p:txBody>
      </p:sp>
      <p:pic>
        <p:nvPicPr>
          <p:cNvPr id="9230" name="Picture 14" descr="http://dataprism.net/images/ArchBlockIc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629" y="2413391"/>
            <a:ext cx="2406125" cy="120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TextBox 95"/>
          <p:cNvSpPr txBox="1"/>
          <p:nvPr/>
        </p:nvSpPr>
        <p:spPr>
          <a:xfrm>
            <a:off x="1490299" y="4796419"/>
            <a:ext cx="3557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SDMX Content-oriented Guidelines: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Cross-domain Code Lists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Cross-domain Concepts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SDMX Glossary</a:t>
            </a:r>
          </a:p>
          <a:p>
            <a:r>
              <a:rPr lang="en-GB" dirty="0" smtClean="0"/>
              <a:t>Registries</a:t>
            </a:r>
          </a:p>
          <a:p>
            <a:r>
              <a:rPr lang="en-GB" dirty="0" smtClean="0"/>
              <a:t>Reuse of existing Code Lists</a:t>
            </a:r>
            <a:endParaRPr lang="en-GB" dirty="0"/>
          </a:p>
        </p:txBody>
      </p:sp>
      <p:pic>
        <p:nvPicPr>
          <p:cNvPr id="9232" name="Picture 16" descr="http://s3.amazonaws.com/stage.assets.maker.good.is/attachments/project_photos/images/9957/display/reuse_symbol.jpg?13446201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700" y="2840968"/>
            <a:ext cx="2942021" cy="178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http://yabolka.com/wp-content/uploads/2014/05/earthco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370" y="3061039"/>
            <a:ext cx="1580682" cy="15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66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23" grpId="0"/>
      <p:bldP spid="23" grpId="1"/>
      <p:bldP spid="24" grpId="0"/>
      <p:bldP spid="24" grpId="1"/>
      <p:bldP spid="95" grpId="0"/>
      <p:bldP spid="95" grpId="1"/>
      <p:bldP spid="96" grpId="0"/>
      <p:bldP spid="9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938571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matrix contents matches COG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938571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artefacts in registry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938571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 mappings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938571" y="2924944"/>
            <a:ext cx="1008112" cy="72008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 Check artefacts conform to technical standards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838477" y="378904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and usage guidelines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38476" y="450912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tech. pilot review material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94" name="Straight Arrow Connector 93"/>
          <p:cNvCxnSpPr/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2714435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data flows and architectures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714435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Decide which artefacts to reuse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714435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“core” artefacts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714435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supporting artefacts 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2714435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1: Content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76" name="Straight Arrow Connector 75"/>
          <p:cNvCxnSpPr>
            <a:stCxn id="68" idx="2"/>
            <a:endCxn id="69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77" name="Straight Arrow Connector 76"/>
          <p:cNvCxnSpPr>
            <a:stCxn id="69" idx="2"/>
            <a:endCxn id="70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95" name="Straight Arrow Connector 94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98" name="Straight Arrow Connector 97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99" name="Rectangle 98"/>
          <p:cNvSpPr/>
          <p:nvPr/>
        </p:nvSpPr>
        <p:spPr>
          <a:xfrm>
            <a:off x="1490299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training for team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490299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roadmap and work breakdown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490299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 platform and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490299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project templates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1490299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 pilot phase details and participants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4" name="Straight Arrow Connector 103"/>
          <p:cNvCxnSpPr>
            <a:stCxn id="99" idx="2"/>
            <a:endCxn id="100" idx="0"/>
          </p:cNvCxnSpPr>
          <p:nvPr/>
        </p:nvCxnSpPr>
        <p:spPr>
          <a:xfrm>
            <a:off x="1994355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05" name="Straight Arrow Connector 104"/>
          <p:cNvCxnSpPr>
            <a:stCxn id="100" idx="2"/>
            <a:endCxn id="101" idx="0"/>
          </p:cNvCxnSpPr>
          <p:nvPr/>
        </p:nvCxnSpPr>
        <p:spPr>
          <a:xfrm>
            <a:off x="1994355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06" name="Straight Arrow Connector 105"/>
          <p:cNvCxnSpPr>
            <a:stCxn id="101" idx="2"/>
            <a:endCxn id="102" idx="0"/>
          </p:cNvCxnSpPr>
          <p:nvPr/>
        </p:nvCxnSpPr>
        <p:spPr>
          <a:xfrm>
            <a:off x="1994355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07" name="Straight Arrow Connector 106"/>
          <p:cNvCxnSpPr>
            <a:stCxn id="102" idx="2"/>
            <a:endCxn id="103" idx="0"/>
          </p:cNvCxnSpPr>
          <p:nvPr/>
        </p:nvCxnSpPr>
        <p:spPr>
          <a:xfrm>
            <a:off x="1994355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08" name="Straight Arrow Connector 107"/>
          <p:cNvCxnSpPr>
            <a:stCxn id="63" idx="2"/>
            <a:endCxn id="64" idx="0"/>
          </p:cNvCxnSpPr>
          <p:nvPr/>
        </p:nvCxnSpPr>
        <p:spPr>
          <a:xfrm>
            <a:off x="3218491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09" name="Straight Arrow Connector 108"/>
          <p:cNvCxnSpPr>
            <a:stCxn id="64" idx="2"/>
            <a:endCxn id="65" idx="0"/>
          </p:cNvCxnSpPr>
          <p:nvPr/>
        </p:nvCxnSpPr>
        <p:spPr>
          <a:xfrm>
            <a:off x="3218491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0" name="Straight Arrow Connector 109"/>
          <p:cNvCxnSpPr>
            <a:stCxn id="65" idx="2"/>
            <a:endCxn id="66" idx="0"/>
          </p:cNvCxnSpPr>
          <p:nvPr/>
        </p:nvCxnSpPr>
        <p:spPr>
          <a:xfrm>
            <a:off x="3218491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1" name="Straight Arrow Connector 110"/>
          <p:cNvCxnSpPr>
            <a:stCxn id="66" idx="2"/>
            <a:endCxn id="67" idx="0"/>
          </p:cNvCxnSpPr>
          <p:nvPr/>
        </p:nvCxnSpPr>
        <p:spPr>
          <a:xfrm>
            <a:off x="3218491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3" name="Straight Arrow Connector 2"/>
          <p:cNvCxnSpPr>
            <a:stCxn id="44" idx="2"/>
            <a:endCxn id="45" idx="0"/>
          </p:cNvCxnSpPr>
          <p:nvPr/>
        </p:nvCxnSpPr>
        <p:spPr>
          <a:xfrm>
            <a:off x="4442627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5" name="Straight Arrow Connector 4"/>
          <p:cNvCxnSpPr>
            <a:stCxn id="45" idx="2"/>
            <a:endCxn id="46" idx="0"/>
          </p:cNvCxnSpPr>
          <p:nvPr/>
        </p:nvCxnSpPr>
        <p:spPr>
          <a:xfrm>
            <a:off x="4442627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8" name="Straight Arrow Connector 7"/>
          <p:cNvCxnSpPr>
            <a:stCxn id="46" idx="2"/>
            <a:endCxn id="47" idx="0"/>
          </p:cNvCxnSpPr>
          <p:nvPr/>
        </p:nvCxnSpPr>
        <p:spPr>
          <a:xfrm>
            <a:off x="4442627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>
            <a:stCxn id="47" idx="2"/>
            <a:endCxn id="48" idx="0"/>
          </p:cNvCxnSpPr>
          <p:nvPr/>
        </p:nvCxnSpPr>
        <p:spPr>
          <a:xfrm flipH="1">
            <a:off x="4436204" y="3645024"/>
            <a:ext cx="6423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24" name="Straight Arrow Connector 23"/>
          <p:cNvCxnSpPr>
            <a:stCxn id="48" idx="2"/>
            <a:endCxn id="49" idx="0"/>
          </p:cNvCxnSpPr>
          <p:nvPr/>
        </p:nvCxnSpPr>
        <p:spPr>
          <a:xfrm flipH="1">
            <a:off x="4436203" y="4365104"/>
            <a:ext cx="1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sp>
        <p:nvSpPr>
          <p:cNvPr id="112" name="TextBox 111"/>
          <p:cNvSpPr txBox="1"/>
          <p:nvPr/>
        </p:nvSpPr>
        <p:spPr>
          <a:xfrm>
            <a:off x="1907704" y="529115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* Check the SDMX Technical Specifications and XML schemas</a:t>
            </a:r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702" y="3131434"/>
            <a:ext cx="3732937" cy="195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icons.iconarchive.com/icons/aroche/delta/256/Registry-Settings-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365" y="3212976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ight Arrow 24"/>
          <p:cNvSpPr/>
          <p:nvPr/>
        </p:nvSpPr>
        <p:spPr>
          <a:xfrm rot="2651041">
            <a:off x="5405912" y="2594062"/>
            <a:ext cx="1734695" cy="50405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198" name="Picture 6" descr="http://kineticmaths.com/images/thumb/f/f6/Mapping1.png/400px-Mapping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555" y="2817792"/>
            <a:ext cx="287276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competencyframeworks.co.uk/images/standardisation-job-roles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763" y="1577909"/>
            <a:ext cx="2923280" cy="182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97.74.179.129/wp-content/uploads/2009/05/iso_logo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299" y="3603103"/>
            <a:ext cx="1905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www.brw.com.au/rw/2009-2014/BRW/2013/02/07/Photos/3036731e-7167-11e2-9667-517beba56336_ikea-instruction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516" y="3131434"/>
            <a:ext cx="3760592" cy="211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7" descr="https://gp1.wac.edgecastcdn.net/802892/production_public/Artist/1328190/image/Pilot_Project_1297893832_129789424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359" y="3346647"/>
            <a:ext cx="2625151" cy="189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1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12" grpId="0"/>
      <p:bldP spid="112" grpId="1"/>
      <p:bldP spid="25" grpId="0" animBg="1"/>
      <p:bldP spid="2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162707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2: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162707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Test exchange systems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162707" y="2204864"/>
            <a:ext cx="1008112" cy="72008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Compile issue log.  Consult with TWG for technical issues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162707" y="3068960"/>
            <a:ext cx="1008112" cy="4320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Review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94" name="Straight Arrow Connector 93"/>
          <p:cNvCxnSpPr/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3938571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matrix contents matches COG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3938571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artefacts in registry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938571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 mappings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938571" y="2924944"/>
            <a:ext cx="1008112" cy="72008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artefacts conform to technical standards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838477" y="378904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and usage guidelines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838476" y="450912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pilot review material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714435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data flows and architectures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714435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Decide which artefacts to reuse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714435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“core” artefacts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714435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supporting artefacts 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714435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1: Content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98" name="Straight Arrow Connector 97"/>
          <p:cNvCxnSpPr>
            <a:stCxn id="74" idx="2"/>
            <a:endCxn id="75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99" name="Straight Arrow Connector 98"/>
          <p:cNvCxnSpPr>
            <a:stCxn id="75" idx="2"/>
            <a:endCxn id="76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0" name="Straight Arrow Connector 99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3" name="Straight Arrow Connector 102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05" name="Rectangle 104"/>
          <p:cNvSpPr/>
          <p:nvPr/>
        </p:nvSpPr>
        <p:spPr>
          <a:xfrm>
            <a:off x="1490299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training for team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1490299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roadmap and work breakdown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1490299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 platform and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1490299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project templates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1490299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 pilot phase details and participants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10" name="Straight Arrow Connector 109"/>
          <p:cNvCxnSpPr>
            <a:stCxn id="105" idx="2"/>
            <a:endCxn id="106" idx="0"/>
          </p:cNvCxnSpPr>
          <p:nvPr/>
        </p:nvCxnSpPr>
        <p:spPr>
          <a:xfrm>
            <a:off x="1994355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1" name="Straight Arrow Connector 110"/>
          <p:cNvCxnSpPr>
            <a:stCxn id="106" idx="2"/>
            <a:endCxn id="107" idx="0"/>
          </p:cNvCxnSpPr>
          <p:nvPr/>
        </p:nvCxnSpPr>
        <p:spPr>
          <a:xfrm>
            <a:off x="1994355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2" name="Straight Arrow Connector 111"/>
          <p:cNvCxnSpPr>
            <a:stCxn id="107" idx="2"/>
            <a:endCxn id="108" idx="0"/>
          </p:cNvCxnSpPr>
          <p:nvPr/>
        </p:nvCxnSpPr>
        <p:spPr>
          <a:xfrm>
            <a:off x="1994355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3" name="Straight Arrow Connector 112"/>
          <p:cNvCxnSpPr>
            <a:stCxn id="108" idx="2"/>
            <a:endCxn id="109" idx="0"/>
          </p:cNvCxnSpPr>
          <p:nvPr/>
        </p:nvCxnSpPr>
        <p:spPr>
          <a:xfrm>
            <a:off x="1994355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4" name="Straight Arrow Connector 113"/>
          <p:cNvCxnSpPr>
            <a:stCxn id="69" idx="2"/>
            <a:endCxn id="70" idx="0"/>
          </p:cNvCxnSpPr>
          <p:nvPr/>
        </p:nvCxnSpPr>
        <p:spPr>
          <a:xfrm>
            <a:off x="3218491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5" name="Straight Arrow Connector 114"/>
          <p:cNvCxnSpPr>
            <a:stCxn id="70" idx="2"/>
            <a:endCxn id="71" idx="0"/>
          </p:cNvCxnSpPr>
          <p:nvPr/>
        </p:nvCxnSpPr>
        <p:spPr>
          <a:xfrm>
            <a:off x="3218491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6" name="Straight Arrow Connector 115"/>
          <p:cNvCxnSpPr>
            <a:stCxn id="71" idx="2"/>
            <a:endCxn id="72" idx="0"/>
          </p:cNvCxnSpPr>
          <p:nvPr/>
        </p:nvCxnSpPr>
        <p:spPr>
          <a:xfrm>
            <a:off x="3218491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7" name="Straight Arrow Connector 116"/>
          <p:cNvCxnSpPr>
            <a:stCxn id="72" idx="2"/>
            <a:endCxn id="73" idx="0"/>
          </p:cNvCxnSpPr>
          <p:nvPr/>
        </p:nvCxnSpPr>
        <p:spPr>
          <a:xfrm>
            <a:off x="3218491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8" name="Straight Arrow Connector 117"/>
          <p:cNvCxnSpPr>
            <a:stCxn id="63" idx="2"/>
            <a:endCxn id="64" idx="0"/>
          </p:cNvCxnSpPr>
          <p:nvPr/>
        </p:nvCxnSpPr>
        <p:spPr>
          <a:xfrm>
            <a:off x="4442627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19" name="Straight Arrow Connector 118"/>
          <p:cNvCxnSpPr>
            <a:stCxn id="64" idx="2"/>
            <a:endCxn id="65" idx="0"/>
          </p:cNvCxnSpPr>
          <p:nvPr/>
        </p:nvCxnSpPr>
        <p:spPr>
          <a:xfrm>
            <a:off x="4442627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0" name="Straight Arrow Connector 119"/>
          <p:cNvCxnSpPr>
            <a:stCxn id="65" idx="2"/>
            <a:endCxn id="66" idx="0"/>
          </p:cNvCxnSpPr>
          <p:nvPr/>
        </p:nvCxnSpPr>
        <p:spPr>
          <a:xfrm>
            <a:off x="4442627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1" name="Straight Arrow Connector 120"/>
          <p:cNvCxnSpPr>
            <a:stCxn id="66" idx="2"/>
            <a:endCxn id="67" idx="0"/>
          </p:cNvCxnSpPr>
          <p:nvPr/>
        </p:nvCxnSpPr>
        <p:spPr>
          <a:xfrm flipH="1">
            <a:off x="4436204" y="3645024"/>
            <a:ext cx="6423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2" name="Straight Arrow Connector 121"/>
          <p:cNvCxnSpPr>
            <a:stCxn id="67" idx="2"/>
            <a:endCxn id="68" idx="0"/>
          </p:cNvCxnSpPr>
          <p:nvPr/>
        </p:nvCxnSpPr>
        <p:spPr>
          <a:xfrm flipH="1">
            <a:off x="4436203" y="4365104"/>
            <a:ext cx="1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3" name="Straight Arrow Connector 2"/>
          <p:cNvCxnSpPr>
            <a:stCxn id="50" idx="2"/>
            <a:endCxn id="51" idx="0"/>
          </p:cNvCxnSpPr>
          <p:nvPr/>
        </p:nvCxnSpPr>
        <p:spPr>
          <a:xfrm>
            <a:off x="5666763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5" name="Straight Arrow Connector 4"/>
          <p:cNvCxnSpPr>
            <a:stCxn id="51" idx="2"/>
            <a:endCxn id="52" idx="0"/>
          </p:cNvCxnSpPr>
          <p:nvPr/>
        </p:nvCxnSpPr>
        <p:spPr>
          <a:xfrm>
            <a:off x="5666763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8" name="Straight Arrow Connector 7"/>
          <p:cNvCxnSpPr>
            <a:stCxn id="52" idx="2"/>
            <a:endCxn id="53" idx="0"/>
          </p:cNvCxnSpPr>
          <p:nvPr/>
        </p:nvCxnSpPr>
        <p:spPr>
          <a:xfrm>
            <a:off x="5666763" y="2924944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pic>
        <p:nvPicPr>
          <p:cNvPr id="7170" name="Picture 2" descr="http://www.taxcreditadvisors.com/wp-content/uploads/2013/10/idea-concepts-300x2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851" y="2996952"/>
            <a:ext cx="2385494" cy="217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sports-pictogram.com/highresolution/l_06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494" y="3380107"/>
            <a:ext cx="2435825" cy="170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657" y="5097876"/>
            <a:ext cx="6093458" cy="1558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Right Arrow 122"/>
          <p:cNvSpPr/>
          <p:nvPr/>
        </p:nvSpPr>
        <p:spPr>
          <a:xfrm rot="5400000">
            <a:off x="5234736" y="3499386"/>
            <a:ext cx="2379507" cy="50405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13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00"/>
                            </p:stCondLst>
                            <p:childTnLst>
                              <p:par>
                                <p:cTn id="2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95" grpId="0" animBg="1"/>
      <p:bldP spid="96" grpId="0" animBg="1"/>
      <p:bldP spid="97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SPECIFY NEEDS</a:t>
            </a: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1187624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1" name="Rectangle 10"/>
          <p:cNvSpPr/>
          <p:nvPr/>
        </p:nvSpPr>
        <p:spPr>
          <a:xfrm>
            <a:off x="1562307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AND ORGANISE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11760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Rectangle 12"/>
          <p:cNvSpPr/>
          <p:nvPr/>
        </p:nvSpPr>
        <p:spPr>
          <a:xfrm>
            <a:off x="2786443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635896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5" name="Rectangle 14"/>
          <p:cNvSpPr/>
          <p:nvPr/>
        </p:nvSpPr>
        <p:spPr>
          <a:xfrm>
            <a:off x="4010579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860032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7" name="Rectangle 16"/>
          <p:cNvSpPr/>
          <p:nvPr/>
        </p:nvSpPr>
        <p:spPr>
          <a:xfrm>
            <a:off x="5234715" y="116632"/>
            <a:ext cx="864096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PROCESS/</a:t>
            </a:r>
          </a:p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098811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9" name="Rectangle 18"/>
          <p:cNvSpPr/>
          <p:nvPr/>
        </p:nvSpPr>
        <p:spPr>
          <a:xfrm>
            <a:off x="6458851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DISSEMINATE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466963" y="368660"/>
            <a:ext cx="374683" cy="0"/>
          </a:xfrm>
          <a:prstGeom prst="straightConnector1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1" name="Rectangle 20"/>
          <p:cNvSpPr/>
          <p:nvPr/>
        </p:nvSpPr>
        <p:spPr>
          <a:xfrm>
            <a:off x="7827003" y="117765"/>
            <a:ext cx="1008112" cy="5040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</a:t>
            </a:r>
          </a:p>
        </p:txBody>
      </p:sp>
      <p:cxnSp>
        <p:nvCxnSpPr>
          <p:cNvPr id="94" name="Straight Arrow Connector 93"/>
          <p:cNvCxnSpPr/>
          <p:nvPr/>
        </p:nvCxnSpPr>
        <p:spPr>
          <a:xfrm>
            <a:off x="755576" y="620688"/>
            <a:ext cx="0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5162707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2: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162707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Test exchange systems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162707" y="2204864"/>
            <a:ext cx="1008112" cy="72008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Compile issue log.  Consult with TWG for technical issues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162707" y="3068960"/>
            <a:ext cx="1008112" cy="4320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Review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938571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matrix contents matches COG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938571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artefacts in registry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938571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 mappings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938571" y="2924944"/>
            <a:ext cx="1008112" cy="72008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artefacts conform to technical standards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838477" y="378904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and usage guidelines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838476" y="4509120"/>
            <a:ext cx="1195453" cy="5760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pilot review material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714435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data flows and architectures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714435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Decide which artefacts to reuse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714435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“core” artefacts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2714435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 supporting artefacts 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714435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Execute pilot phase 1: Content review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251520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Describe needs; 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 approval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51520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stakeholders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for existing content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251520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Kick-off meeting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251520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251520" y="4365104"/>
            <a:ext cx="1008112" cy="576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governance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79513" y="5085184"/>
            <a:ext cx="1152127" cy="79208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Maintenance agreement; Ownership group structure;</a:t>
            </a:r>
          </a:p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79513" y="6021288"/>
            <a:ext cx="1152127" cy="56768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 and consultation planning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2" name="Straight Arrow Connector 101"/>
          <p:cNvCxnSpPr>
            <a:stCxn id="78" idx="2"/>
            <a:endCxn id="95" idx="0"/>
          </p:cNvCxnSpPr>
          <p:nvPr/>
        </p:nvCxnSpPr>
        <p:spPr>
          <a:xfrm>
            <a:off x="755576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3" name="Straight Arrow Connector 102"/>
          <p:cNvCxnSpPr>
            <a:stCxn id="95" idx="2"/>
            <a:endCxn id="96" idx="0"/>
          </p:cNvCxnSpPr>
          <p:nvPr/>
        </p:nvCxnSpPr>
        <p:spPr>
          <a:xfrm>
            <a:off x="755576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749152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749004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749004" y="422108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7" name="Straight Arrow Connector 106"/>
          <p:cNvCxnSpPr/>
          <p:nvPr/>
        </p:nvCxnSpPr>
        <p:spPr>
          <a:xfrm>
            <a:off x="755576" y="49411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749004" y="5877272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09" name="Rectangle 108"/>
          <p:cNvSpPr/>
          <p:nvPr/>
        </p:nvSpPr>
        <p:spPr>
          <a:xfrm>
            <a:off x="1490299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training for team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490299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roadmap and work breakdown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1490299" y="220486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 platform and issue log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1490299" y="292494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SDMX project templates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1490299" y="3645024"/>
            <a:ext cx="1008112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Define pilot phase details and participants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14" name="Straight Arrow Connector 113"/>
          <p:cNvCxnSpPr>
            <a:stCxn id="109" idx="2"/>
            <a:endCxn id="110" idx="0"/>
          </p:cNvCxnSpPr>
          <p:nvPr/>
        </p:nvCxnSpPr>
        <p:spPr>
          <a:xfrm>
            <a:off x="1994355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5" name="Straight Arrow Connector 114"/>
          <p:cNvCxnSpPr>
            <a:stCxn id="110" idx="2"/>
            <a:endCxn id="111" idx="0"/>
          </p:cNvCxnSpPr>
          <p:nvPr/>
        </p:nvCxnSpPr>
        <p:spPr>
          <a:xfrm>
            <a:off x="1994355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6" name="Straight Arrow Connector 115"/>
          <p:cNvCxnSpPr>
            <a:stCxn id="111" idx="2"/>
            <a:endCxn id="112" idx="0"/>
          </p:cNvCxnSpPr>
          <p:nvPr/>
        </p:nvCxnSpPr>
        <p:spPr>
          <a:xfrm>
            <a:off x="1994355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7" name="Straight Arrow Connector 116"/>
          <p:cNvCxnSpPr>
            <a:stCxn id="112" idx="2"/>
            <a:endCxn id="113" idx="0"/>
          </p:cNvCxnSpPr>
          <p:nvPr/>
        </p:nvCxnSpPr>
        <p:spPr>
          <a:xfrm>
            <a:off x="1994355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18" name="Straight Arrow Connector 117"/>
          <p:cNvCxnSpPr>
            <a:stCxn id="73" idx="2"/>
            <a:endCxn id="74" idx="0"/>
          </p:cNvCxnSpPr>
          <p:nvPr/>
        </p:nvCxnSpPr>
        <p:spPr>
          <a:xfrm>
            <a:off x="3218491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19" name="Straight Arrow Connector 118"/>
          <p:cNvCxnSpPr>
            <a:stCxn id="74" idx="2"/>
            <a:endCxn id="75" idx="0"/>
          </p:cNvCxnSpPr>
          <p:nvPr/>
        </p:nvCxnSpPr>
        <p:spPr>
          <a:xfrm>
            <a:off x="3218491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20" name="Straight Arrow Connector 119"/>
          <p:cNvCxnSpPr>
            <a:stCxn id="75" idx="2"/>
            <a:endCxn id="76" idx="0"/>
          </p:cNvCxnSpPr>
          <p:nvPr/>
        </p:nvCxnSpPr>
        <p:spPr>
          <a:xfrm>
            <a:off x="3218491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21" name="Straight Arrow Connector 120"/>
          <p:cNvCxnSpPr>
            <a:stCxn id="76" idx="2"/>
            <a:endCxn id="77" idx="0"/>
          </p:cNvCxnSpPr>
          <p:nvPr/>
        </p:nvCxnSpPr>
        <p:spPr>
          <a:xfrm>
            <a:off x="3218491" y="350100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cxnSp>
      <p:cxnSp>
        <p:nvCxnSpPr>
          <p:cNvPr id="122" name="Straight Arrow Connector 121"/>
          <p:cNvCxnSpPr>
            <a:stCxn id="67" idx="2"/>
            <a:endCxn id="68" idx="0"/>
          </p:cNvCxnSpPr>
          <p:nvPr/>
        </p:nvCxnSpPr>
        <p:spPr>
          <a:xfrm>
            <a:off x="4442627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3" name="Straight Arrow Connector 122"/>
          <p:cNvCxnSpPr>
            <a:stCxn id="68" idx="2"/>
            <a:endCxn id="69" idx="0"/>
          </p:cNvCxnSpPr>
          <p:nvPr/>
        </p:nvCxnSpPr>
        <p:spPr>
          <a:xfrm>
            <a:off x="4442627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4" name="Straight Arrow Connector 123"/>
          <p:cNvCxnSpPr>
            <a:stCxn id="69" idx="2"/>
            <a:endCxn id="70" idx="0"/>
          </p:cNvCxnSpPr>
          <p:nvPr/>
        </p:nvCxnSpPr>
        <p:spPr>
          <a:xfrm>
            <a:off x="4442627" y="278092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5" name="Straight Arrow Connector 124"/>
          <p:cNvCxnSpPr>
            <a:stCxn id="70" idx="2"/>
            <a:endCxn id="71" idx="0"/>
          </p:cNvCxnSpPr>
          <p:nvPr/>
        </p:nvCxnSpPr>
        <p:spPr>
          <a:xfrm flipH="1">
            <a:off x="4436204" y="3645024"/>
            <a:ext cx="6423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6" name="Straight Arrow Connector 125"/>
          <p:cNvCxnSpPr>
            <a:stCxn id="71" idx="2"/>
            <a:endCxn id="72" idx="0"/>
          </p:cNvCxnSpPr>
          <p:nvPr/>
        </p:nvCxnSpPr>
        <p:spPr>
          <a:xfrm flipH="1">
            <a:off x="4436203" y="4365104"/>
            <a:ext cx="1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127" name="Straight Arrow Connector 126"/>
          <p:cNvCxnSpPr>
            <a:stCxn id="63" idx="2"/>
            <a:endCxn id="64" idx="0"/>
          </p:cNvCxnSpPr>
          <p:nvPr/>
        </p:nvCxnSpPr>
        <p:spPr>
          <a:xfrm>
            <a:off x="5666763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28" name="Straight Arrow Connector 127"/>
          <p:cNvCxnSpPr>
            <a:stCxn id="64" idx="2"/>
            <a:endCxn id="65" idx="0"/>
          </p:cNvCxnSpPr>
          <p:nvPr/>
        </p:nvCxnSpPr>
        <p:spPr>
          <a:xfrm>
            <a:off x="5666763" y="206084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29" name="Straight Arrow Connector 128"/>
          <p:cNvCxnSpPr>
            <a:stCxn id="65" idx="2"/>
            <a:endCxn id="66" idx="0"/>
          </p:cNvCxnSpPr>
          <p:nvPr/>
        </p:nvCxnSpPr>
        <p:spPr>
          <a:xfrm>
            <a:off x="5666763" y="2924944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30" name="Rectangle 129"/>
          <p:cNvSpPr/>
          <p:nvPr/>
        </p:nvSpPr>
        <p:spPr>
          <a:xfrm>
            <a:off x="6458851" y="764704"/>
            <a:ext cx="1008112" cy="57606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Publish artefacts in production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458851" y="1484784"/>
            <a:ext cx="1008112" cy="57606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Publish maintenance and information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458851" y="2210976"/>
            <a:ext cx="1008112" cy="71396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Switch from project governance to maintenance agreement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6458851" y="3075072"/>
            <a:ext cx="1008112" cy="71396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 support and training to </a:t>
            </a:r>
            <a:r>
              <a:rPr lang="en-GB" sz="9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implementors</a:t>
            </a:r>
            <a:endParaRPr lang="en-GB" sz="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" name="Straight Arrow Connector 2"/>
          <p:cNvCxnSpPr>
            <a:stCxn id="130" idx="2"/>
            <a:endCxn id="131" idx="0"/>
          </p:cNvCxnSpPr>
          <p:nvPr/>
        </p:nvCxnSpPr>
        <p:spPr>
          <a:xfrm>
            <a:off x="6962907" y="134076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5" name="Straight Arrow Connector 4"/>
          <p:cNvCxnSpPr>
            <a:stCxn id="131" idx="2"/>
            <a:endCxn id="132" idx="0"/>
          </p:cNvCxnSpPr>
          <p:nvPr/>
        </p:nvCxnSpPr>
        <p:spPr>
          <a:xfrm>
            <a:off x="6962907" y="2060848"/>
            <a:ext cx="0" cy="1501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8" name="Straight Arrow Connector 7"/>
          <p:cNvCxnSpPr>
            <a:stCxn id="132" idx="2"/>
            <a:endCxn id="133" idx="0"/>
          </p:cNvCxnSpPr>
          <p:nvPr/>
        </p:nvCxnSpPr>
        <p:spPr>
          <a:xfrm>
            <a:off x="6962907" y="2924944"/>
            <a:ext cx="0" cy="1501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6146" name="Picture 2" descr="http://www.book-editing-services.com/blog/wp-content/uploads/2011/03/publishing-onli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11" y="3820480"/>
            <a:ext cx="2587420" cy="194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12" descr="http://www.brw.com.au/rw/2009-2014/BRW/2013/02/07/Photos/3036731e-7167-11e2-9667-517beba56336_ikea-instructio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408" y="3884592"/>
            <a:ext cx="3760592" cy="211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18" descr="https://ecaninexile.files.wordpress.com/2010/04/megapho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793" y="3884592"/>
            <a:ext cx="1213741" cy="151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20" descr="https://rw-media.s3.amazonaws.com/residential-offices/wp-content/blogs.dir/679/files/2014/08/repairs-and-maintenanc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388" y="4077072"/>
            <a:ext cx="2083657" cy="141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ight Arrow 136"/>
          <p:cNvSpPr/>
          <p:nvPr/>
        </p:nvSpPr>
        <p:spPr>
          <a:xfrm>
            <a:off x="6390452" y="4571594"/>
            <a:ext cx="572455" cy="43833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8" name="Picture 2" descr="http://adcharityplus.com/wp-content/uploads/2013/02/Google-Adword-Training-for-Chariti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707" y="3917537"/>
            <a:ext cx="3546574" cy="1735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51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00"/>
                            </p:stCondLst>
                            <p:childTnLst>
                              <p:par>
                                <p:cTn id="2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0" grpId="0" animBg="1"/>
      <p:bldP spid="131" grpId="0" animBg="1"/>
      <p:bldP spid="132" grpId="0" animBg="1"/>
      <p:bldP spid="133" grpId="0" animBg="1"/>
      <p:bldP spid="137" grpId="0" animBg="1"/>
      <p:bldP spid="13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10171</TotalTime>
  <Words>1281</Words>
  <Application>Microsoft Office PowerPoint</Application>
  <PresentationFormat>On-screen Show (4:3)</PresentationFormat>
  <Paragraphs>340</Paragraphs>
  <Slides>13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SDMX Implementation Checklist to Manage a SDMX Project</vt:lpstr>
      <vt:lpstr>Introduction</vt:lpstr>
      <vt:lpstr>Top-level stages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conclusion</vt:lpstr>
      <vt:lpstr>Thank you!  Questions?</vt:lpstr>
      <vt:lpstr>PowerPoint Presentation</vt:lpstr>
    </vt:vector>
  </TitlesOfParts>
  <Company>OECD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BARRACLOUGH David</dc:creator>
  <cp:lastModifiedBy>BARRACLOUGH David</cp:lastModifiedBy>
  <cp:revision>76</cp:revision>
  <dcterms:created xsi:type="dcterms:W3CDTF">2015-09-14T13:56:50Z</dcterms:created>
  <dcterms:modified xsi:type="dcterms:W3CDTF">2015-09-21T15:28:47Z</dcterms:modified>
</cp:coreProperties>
</file>